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4"/>
  </p:notesMasterIdLst>
  <p:sldIdLst>
    <p:sldId id="256" r:id="rId2"/>
    <p:sldId id="258" r:id="rId3"/>
    <p:sldId id="303" r:id="rId4"/>
    <p:sldId id="292" r:id="rId5"/>
    <p:sldId id="293" r:id="rId6"/>
    <p:sldId id="294" r:id="rId7"/>
    <p:sldId id="295" r:id="rId8"/>
    <p:sldId id="304" r:id="rId9"/>
    <p:sldId id="296" r:id="rId10"/>
    <p:sldId id="297" r:id="rId11"/>
    <p:sldId id="305" r:id="rId12"/>
    <p:sldId id="298" r:id="rId13"/>
    <p:sldId id="306" r:id="rId14"/>
    <p:sldId id="299" r:id="rId15"/>
    <p:sldId id="259" r:id="rId16"/>
    <p:sldId id="300" r:id="rId17"/>
    <p:sldId id="308" r:id="rId18"/>
    <p:sldId id="307" r:id="rId19"/>
    <p:sldId id="301" r:id="rId20"/>
    <p:sldId id="302" r:id="rId21"/>
    <p:sldId id="264" r:id="rId22"/>
    <p:sldId id="288" r:id="rId2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  <p:embeddedFont>
      <p:font typeface="Poppins Black" panose="00000A00000000000000" pitchFamily="2" charset="0"/>
      <p:bold r:id="rId30"/>
      <p:boldItalic r:id="rId31"/>
    </p:embeddedFont>
    <p:embeddedFont>
      <p:font typeface="Poppins ExtraBold" panose="00000900000000000000" pitchFamily="2" charset="0"/>
      <p:bold r:id="rId32"/>
      <p:boldItalic r:id="rId33"/>
    </p:embeddedFont>
    <p:embeddedFont>
      <p:font typeface="Poppins Light" panose="000004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33C102-9A79-4537-AF21-D6883CFD4594}">
  <a:tblStyle styleId="{2733C102-9A79-4537-AF21-D6883CFD45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0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7340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8690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5739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086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200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88c83c99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88c83c99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556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926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28422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659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2037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867b5eb923_0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867b5eb923_0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1867b5eb92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1867b5eb92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016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428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596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010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256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67b5eb9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67b5eb9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9705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867b5eb92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867b5eb92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147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5" y="0"/>
            <a:ext cx="914400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081935">
              <a:alpha val="21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624500" y="1225150"/>
            <a:ext cx="5804400" cy="21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624328" y="3455150"/>
            <a:ext cx="6519600" cy="46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 hasCustomPrompt="1"/>
          </p:nvPr>
        </p:nvSpPr>
        <p:spPr>
          <a:xfrm>
            <a:off x="7200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7200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34038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34038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 hasCustomPrompt="1"/>
          </p:nvPr>
        </p:nvSpPr>
        <p:spPr>
          <a:xfrm>
            <a:off x="60876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60876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7"/>
          </p:nvPr>
        </p:nvSpPr>
        <p:spPr>
          <a:xfrm>
            <a:off x="720000" y="4193028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34038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9"/>
          </p:nvPr>
        </p:nvSpPr>
        <p:spPr>
          <a:xfrm>
            <a:off x="3403800" y="4193028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 hasCustomPrompt="1"/>
          </p:nvPr>
        </p:nvSpPr>
        <p:spPr>
          <a:xfrm>
            <a:off x="60876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4"/>
          </p:nvPr>
        </p:nvSpPr>
        <p:spPr>
          <a:xfrm>
            <a:off x="6087600" y="4193028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6"/>
          </p:nvPr>
        </p:nvSpPr>
        <p:spPr>
          <a:xfrm>
            <a:off x="7151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7"/>
          </p:nvPr>
        </p:nvSpPr>
        <p:spPr>
          <a:xfrm>
            <a:off x="34038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8"/>
          </p:nvPr>
        </p:nvSpPr>
        <p:spPr>
          <a:xfrm>
            <a:off x="60925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9"/>
          </p:nvPr>
        </p:nvSpPr>
        <p:spPr>
          <a:xfrm>
            <a:off x="715100" y="3477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0"/>
          </p:nvPr>
        </p:nvSpPr>
        <p:spPr>
          <a:xfrm>
            <a:off x="3403800" y="3477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21"/>
          </p:nvPr>
        </p:nvSpPr>
        <p:spPr>
          <a:xfrm>
            <a:off x="6092500" y="3477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13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2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4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5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6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1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2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4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5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6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2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3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4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5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6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7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8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>
            <a:off x="7200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2"/>
          </p:nvPr>
        </p:nvSpPr>
        <p:spPr>
          <a:xfrm>
            <a:off x="34038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3"/>
          </p:nvPr>
        </p:nvSpPr>
        <p:spPr>
          <a:xfrm>
            <a:off x="60876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4"/>
          </p:nvPr>
        </p:nvSpPr>
        <p:spPr>
          <a:xfrm>
            <a:off x="7200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5"/>
          </p:nvPr>
        </p:nvSpPr>
        <p:spPr>
          <a:xfrm>
            <a:off x="34038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6"/>
          </p:nvPr>
        </p:nvSpPr>
        <p:spPr>
          <a:xfrm>
            <a:off x="60876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7"/>
          </p:nvPr>
        </p:nvSpPr>
        <p:spPr>
          <a:xfrm>
            <a:off x="7151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8"/>
          </p:nvPr>
        </p:nvSpPr>
        <p:spPr>
          <a:xfrm>
            <a:off x="34038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9"/>
          </p:nvPr>
        </p:nvSpPr>
        <p:spPr>
          <a:xfrm>
            <a:off x="60925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13"/>
          </p:nvPr>
        </p:nvSpPr>
        <p:spPr>
          <a:xfrm>
            <a:off x="7151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4"/>
          </p:nvPr>
        </p:nvSpPr>
        <p:spPr>
          <a:xfrm>
            <a:off x="34038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5"/>
          </p:nvPr>
        </p:nvSpPr>
        <p:spPr>
          <a:xfrm>
            <a:off x="60925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1"/>
          </p:nvPr>
        </p:nvSpPr>
        <p:spPr>
          <a:xfrm>
            <a:off x="2425075" y="1704550"/>
            <a:ext cx="42939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Aft>
                <a:spcPts val="0"/>
              </a:spcAft>
              <a:buNone/>
              <a:defRPr/>
            </a:lvl1pPr>
            <a:lvl2pPr lvl="1" rtl="0">
              <a:spcAft>
                <a:spcPts val="0"/>
              </a:spcAft>
              <a:buNone/>
              <a:defRPr/>
            </a:lvl2pPr>
            <a:lvl3pPr lvl="2" rtl="0">
              <a:spcAft>
                <a:spcPts val="0"/>
              </a:spcAft>
              <a:buNone/>
              <a:defRPr/>
            </a:lvl3pPr>
            <a:lvl4pPr lvl="3" rtl="0">
              <a:spcAft>
                <a:spcPts val="0"/>
              </a:spcAft>
              <a:buNone/>
              <a:defRPr/>
            </a:lvl4pPr>
            <a:lvl5pPr lvl="4" rtl="0">
              <a:spcAft>
                <a:spcPts val="0"/>
              </a:spcAft>
              <a:buNone/>
              <a:defRPr/>
            </a:lvl5pPr>
            <a:lvl6pPr lvl="5" rtl="0">
              <a:spcAft>
                <a:spcPts val="0"/>
              </a:spcAft>
              <a:buNone/>
              <a:defRPr/>
            </a:lvl6pPr>
            <a:lvl7pPr lvl="6" rtl="0">
              <a:spcAft>
                <a:spcPts val="0"/>
              </a:spcAft>
              <a:buNone/>
              <a:defRPr/>
            </a:lvl7pPr>
            <a:lvl8pPr lvl="7" rtl="0">
              <a:spcAft>
                <a:spcPts val="0"/>
              </a:spcAft>
              <a:buNone/>
              <a:defRPr/>
            </a:lvl8pPr>
            <a:lvl9pPr lvl="8" rtl="0"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ExtraBold"/>
              <a:buNone/>
              <a:defRPr sz="26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●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●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●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0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FE225A-8A36-9155-8583-63DD2369C9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0" t="2568" r="21457" b="25092"/>
          <a:stretch/>
        </p:blipFill>
        <p:spPr>
          <a:xfrm>
            <a:off x="720000" y="0"/>
            <a:ext cx="8424000" cy="5193900"/>
          </a:xfrm>
          <a:prstGeom prst="rect">
            <a:avLst/>
          </a:prstGeom>
        </p:spPr>
      </p:pic>
      <p:sp>
        <p:nvSpPr>
          <p:cNvPr id="161" name="Google Shape;161;p26"/>
          <p:cNvSpPr txBox="1">
            <a:spLocks noGrp="1"/>
          </p:cNvSpPr>
          <p:nvPr>
            <p:ph type="ctrTitle"/>
          </p:nvPr>
        </p:nvSpPr>
        <p:spPr>
          <a:xfrm>
            <a:off x="2624500" y="869576"/>
            <a:ext cx="5804400" cy="25359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0" dirty="0">
                <a:latin typeface="Poppins Black"/>
                <a:ea typeface="Poppins Black"/>
                <a:cs typeface="Poppins Black"/>
                <a:sym typeface="Poppins Black"/>
              </a:rPr>
              <a:t>EDA</a:t>
            </a:r>
            <a:br>
              <a:rPr lang="en" b="0" dirty="0">
                <a:latin typeface="Poppins Black"/>
                <a:ea typeface="Poppins Black"/>
                <a:cs typeface="Poppins Black"/>
                <a:sym typeface="Poppins Black"/>
              </a:rPr>
            </a:br>
            <a:r>
              <a:rPr lang="en" b="0" dirty="0">
                <a:latin typeface="Poppins Black"/>
                <a:ea typeface="Poppins Black"/>
                <a:cs typeface="Poppins Black"/>
                <a:sym typeface="Poppins Black"/>
              </a:rPr>
              <a:t>LA GUERRA DE UCRANIA</a:t>
            </a:r>
            <a:endParaRPr b="0" dirty="0">
              <a:solidFill>
                <a:schemeClr val="accent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2624328" y="3455150"/>
            <a:ext cx="6519600" cy="4632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Precios, bajas y refugiados</a:t>
            </a:r>
            <a:endParaRPr dirty="0"/>
          </a:p>
        </p:txBody>
      </p:sp>
      <p:sp>
        <p:nvSpPr>
          <p:cNvPr id="163" name="Google Shape;163;p26"/>
          <p:cNvSpPr/>
          <p:nvPr/>
        </p:nvSpPr>
        <p:spPr>
          <a:xfrm>
            <a:off x="-1358165" y="0"/>
            <a:ext cx="2820600" cy="5177100"/>
          </a:xfrm>
          <a:prstGeom prst="parallelogram">
            <a:avLst>
              <a:gd name="adj" fmla="val 25000"/>
            </a:avLst>
          </a:prstGeom>
          <a:solidFill>
            <a:srgbClr val="FFA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B -&gt;  </a:t>
            </a:r>
            <a:r>
              <a:rPr lang="es-ES" dirty="0"/>
              <a:t>+ pérdidas rusas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366254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Levemente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¿Se correlacionan?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D57C59C-2682-4F92-4CBE-B18D57AD5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08" y="1381525"/>
            <a:ext cx="3618934" cy="3316950"/>
          </a:xfrm>
          <a:prstGeom prst="rect">
            <a:avLst/>
          </a:prstGeom>
        </p:spPr>
      </p:pic>
      <p:cxnSp>
        <p:nvCxnSpPr>
          <p:cNvPr id="9" name="Google Shape;627;p45">
            <a:extLst>
              <a:ext uri="{FF2B5EF4-FFF2-40B4-BE49-F238E27FC236}">
                <a16:creationId xmlns:a16="http://schemas.microsoft.com/office/drawing/2014/main" id="{66471F6A-5CFA-FFF5-709A-255DEB482D77}"/>
              </a:ext>
            </a:extLst>
          </p:cNvPr>
          <p:cNvCxnSpPr>
            <a:cxnSpLocks/>
          </p:cNvCxnSpPr>
          <p:nvPr/>
        </p:nvCxnSpPr>
        <p:spPr>
          <a:xfrm>
            <a:off x="1330098" y="2307025"/>
            <a:ext cx="0" cy="216393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27;p45">
            <a:extLst>
              <a:ext uri="{FF2B5EF4-FFF2-40B4-BE49-F238E27FC236}">
                <a16:creationId xmlns:a16="http://schemas.microsoft.com/office/drawing/2014/main" id="{232AF1E5-C07B-52B7-5691-461D30BF3AAD}"/>
              </a:ext>
            </a:extLst>
          </p:cNvPr>
          <p:cNvCxnSpPr>
            <a:cxnSpLocks/>
          </p:cNvCxnSpPr>
          <p:nvPr/>
        </p:nvCxnSpPr>
        <p:spPr>
          <a:xfrm flipH="1">
            <a:off x="1330098" y="315651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624;p45">
            <a:extLst>
              <a:ext uri="{FF2B5EF4-FFF2-40B4-BE49-F238E27FC236}">
                <a16:creationId xmlns:a16="http://schemas.microsoft.com/office/drawing/2014/main" id="{86735EDD-683A-D57E-750E-DBA8D66C4E1F}"/>
              </a:ext>
            </a:extLst>
          </p:cNvPr>
          <p:cNvSpPr/>
          <p:nvPr/>
        </p:nvSpPr>
        <p:spPr>
          <a:xfrm>
            <a:off x="1714500" y="4150925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Pérdidas bajan y suben</a:t>
            </a:r>
          </a:p>
        </p:txBody>
      </p:sp>
      <p:cxnSp>
        <p:nvCxnSpPr>
          <p:cNvPr id="12" name="Google Shape;627;p45">
            <a:extLst>
              <a:ext uri="{FF2B5EF4-FFF2-40B4-BE49-F238E27FC236}">
                <a16:creationId xmlns:a16="http://schemas.microsoft.com/office/drawing/2014/main" id="{3C499533-3BF8-655F-3FCE-F5F336BB6DFC}"/>
              </a:ext>
            </a:extLst>
          </p:cNvPr>
          <p:cNvCxnSpPr>
            <a:cxnSpLocks/>
          </p:cNvCxnSpPr>
          <p:nvPr/>
        </p:nvCxnSpPr>
        <p:spPr>
          <a:xfrm flipH="1">
            <a:off x="1330098" y="447096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624;p45">
            <a:extLst>
              <a:ext uri="{FF2B5EF4-FFF2-40B4-BE49-F238E27FC236}">
                <a16:creationId xmlns:a16="http://schemas.microsoft.com/office/drawing/2014/main" id="{55D008DB-6968-4DEF-DD8C-FA94D2B7B336}"/>
              </a:ext>
            </a:extLst>
          </p:cNvPr>
          <p:cNvSpPr/>
          <p:nvPr/>
        </p:nvSpPr>
        <p:spPr>
          <a:xfrm>
            <a:off x="1714500" y="2836476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Precios siempre suben</a:t>
            </a:r>
          </a:p>
        </p:txBody>
      </p:sp>
    </p:spTree>
    <p:extLst>
      <p:ext uri="{BB962C8B-B14F-4D97-AF65-F5344CB8AC3E}">
        <p14:creationId xmlns:p14="http://schemas.microsoft.com/office/powerpoint/2010/main" val="1488552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3675592" y="1676936"/>
            <a:ext cx="1792813" cy="14427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C</a:t>
            </a:r>
            <a:endParaRPr sz="6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" name="Google Shape;216;p30">
            <a:extLst>
              <a:ext uri="{FF2B5EF4-FFF2-40B4-BE49-F238E27FC236}">
                <a16:creationId xmlns:a16="http://schemas.microsoft.com/office/drawing/2014/main" id="{544B5330-A3CF-6958-AD3B-D69175E58479}"/>
              </a:ext>
            </a:extLst>
          </p:cNvPr>
          <p:cNvGrpSpPr/>
          <p:nvPr/>
        </p:nvGrpSpPr>
        <p:grpSpPr>
          <a:xfrm>
            <a:off x="1190065" y="1710554"/>
            <a:ext cx="6178923" cy="2461073"/>
            <a:chOff x="824008" y="1683660"/>
            <a:chExt cx="3840901" cy="1890059"/>
          </a:xfrm>
        </p:grpSpPr>
        <p:sp>
          <p:nvSpPr>
            <p:cNvPr id="20" name="Google Shape;219;p30">
              <a:extLst>
                <a:ext uri="{FF2B5EF4-FFF2-40B4-BE49-F238E27FC236}">
                  <a16:creationId xmlns:a16="http://schemas.microsoft.com/office/drawing/2014/main" id="{04DC01D2-4FA5-0ED7-7201-EC34C23E2564}"/>
                </a:ext>
              </a:extLst>
            </p:cNvPr>
            <p:cNvSpPr txBox="1"/>
            <p:nvPr/>
          </p:nvSpPr>
          <p:spPr>
            <a:xfrm>
              <a:off x="1183608" y="2706243"/>
              <a:ext cx="3481301" cy="8674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1" name="Google Shape;220;p30">
              <a:extLst>
                <a:ext uri="{FF2B5EF4-FFF2-40B4-BE49-F238E27FC236}">
                  <a16:creationId xmlns:a16="http://schemas.microsoft.com/office/drawing/2014/main" id="{2C5154BC-DB7E-AD78-5616-72C2B9D1CCAE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4;p45">
            <a:extLst>
              <a:ext uri="{FF2B5EF4-FFF2-40B4-BE49-F238E27FC236}">
                <a16:creationId xmlns:a16="http://schemas.microsoft.com/office/drawing/2014/main" id="{086655DF-C91E-B9E1-C77F-2FEC9FDBE360}"/>
              </a:ext>
            </a:extLst>
          </p:cNvPr>
          <p:cNvSpPr/>
          <p:nvPr/>
        </p:nvSpPr>
        <p:spPr>
          <a:xfrm>
            <a:off x="1931331" y="3119717"/>
            <a:ext cx="5281333" cy="9742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32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+ refugiados =  - precios</a:t>
            </a:r>
          </a:p>
        </p:txBody>
      </p:sp>
    </p:spTree>
    <p:extLst>
      <p:ext uri="{BB962C8B-B14F-4D97-AF65-F5344CB8AC3E}">
        <p14:creationId xmlns:p14="http://schemas.microsoft.com/office/powerpoint/2010/main" val="4223329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C -&gt;  </a:t>
            </a:r>
            <a:r>
              <a:rPr lang="es-ES" dirty="0"/>
              <a:t>+ refugiados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299019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…pero suben en el mes 6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Falso…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6056903-FD26-3CAF-791D-6BE6B4C25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669" y="1359406"/>
            <a:ext cx="4475773" cy="3339069"/>
          </a:xfrm>
          <a:prstGeom prst="rect">
            <a:avLst/>
          </a:prstGeom>
        </p:spPr>
      </p:pic>
      <p:cxnSp>
        <p:nvCxnSpPr>
          <p:cNvPr id="2" name="Google Shape;627;p45">
            <a:extLst>
              <a:ext uri="{FF2B5EF4-FFF2-40B4-BE49-F238E27FC236}">
                <a16:creationId xmlns:a16="http://schemas.microsoft.com/office/drawing/2014/main" id="{9050A4FC-B665-6862-B53D-0E5BDAFBCFA0}"/>
              </a:ext>
            </a:extLst>
          </p:cNvPr>
          <p:cNvCxnSpPr>
            <a:cxnSpLocks/>
          </p:cNvCxnSpPr>
          <p:nvPr/>
        </p:nvCxnSpPr>
        <p:spPr>
          <a:xfrm>
            <a:off x="1330098" y="2307025"/>
            <a:ext cx="0" cy="216393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627;p45">
            <a:extLst>
              <a:ext uri="{FF2B5EF4-FFF2-40B4-BE49-F238E27FC236}">
                <a16:creationId xmlns:a16="http://schemas.microsoft.com/office/drawing/2014/main" id="{A7FDF693-E79E-BA17-036E-43FB032F8ACB}"/>
              </a:ext>
            </a:extLst>
          </p:cNvPr>
          <p:cNvCxnSpPr>
            <a:cxnSpLocks/>
          </p:cNvCxnSpPr>
          <p:nvPr/>
        </p:nvCxnSpPr>
        <p:spPr>
          <a:xfrm flipH="1">
            <a:off x="1330098" y="315651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624;p45">
            <a:extLst>
              <a:ext uri="{FF2B5EF4-FFF2-40B4-BE49-F238E27FC236}">
                <a16:creationId xmlns:a16="http://schemas.microsoft.com/office/drawing/2014/main" id="{7A8F796C-0E13-CBA3-655A-910CC1517591}"/>
              </a:ext>
            </a:extLst>
          </p:cNvPr>
          <p:cNvSpPr/>
          <p:nvPr/>
        </p:nvSpPr>
        <p:spPr>
          <a:xfrm>
            <a:off x="1714500" y="4150925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¿Relacionado con las bajas?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cxnSp>
        <p:nvCxnSpPr>
          <p:cNvPr id="6" name="Google Shape;627;p45">
            <a:extLst>
              <a:ext uri="{FF2B5EF4-FFF2-40B4-BE49-F238E27FC236}">
                <a16:creationId xmlns:a16="http://schemas.microsoft.com/office/drawing/2014/main" id="{05E3C303-D0CE-2A7F-F116-6CC3BA7D210B}"/>
              </a:ext>
            </a:extLst>
          </p:cNvPr>
          <p:cNvCxnSpPr>
            <a:cxnSpLocks/>
          </p:cNvCxnSpPr>
          <p:nvPr/>
        </p:nvCxnSpPr>
        <p:spPr>
          <a:xfrm flipH="1">
            <a:off x="1330098" y="447096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624;p45">
            <a:extLst>
              <a:ext uri="{FF2B5EF4-FFF2-40B4-BE49-F238E27FC236}">
                <a16:creationId xmlns:a16="http://schemas.microsoft.com/office/drawing/2014/main" id="{9376C6F0-879A-7D34-5F73-FA411CAE2330}"/>
              </a:ext>
            </a:extLst>
          </p:cNvPr>
          <p:cNvSpPr/>
          <p:nvPr/>
        </p:nvSpPr>
        <p:spPr>
          <a:xfrm>
            <a:off x="1714500" y="2836476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Diferente que los precios</a:t>
            </a:r>
          </a:p>
        </p:txBody>
      </p:sp>
    </p:spTree>
    <p:extLst>
      <p:ext uri="{BB962C8B-B14F-4D97-AF65-F5344CB8AC3E}">
        <p14:creationId xmlns:p14="http://schemas.microsoft.com/office/powerpoint/2010/main" val="1439223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3675592" y="1676936"/>
            <a:ext cx="1792813" cy="14427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6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" name="Google Shape;216;p30">
            <a:extLst>
              <a:ext uri="{FF2B5EF4-FFF2-40B4-BE49-F238E27FC236}">
                <a16:creationId xmlns:a16="http://schemas.microsoft.com/office/drawing/2014/main" id="{544B5330-A3CF-6958-AD3B-D69175E58479}"/>
              </a:ext>
            </a:extLst>
          </p:cNvPr>
          <p:cNvGrpSpPr/>
          <p:nvPr/>
        </p:nvGrpSpPr>
        <p:grpSpPr>
          <a:xfrm>
            <a:off x="1" y="1710554"/>
            <a:ext cx="8424000" cy="2461073"/>
            <a:chOff x="824008" y="1683660"/>
            <a:chExt cx="3840901" cy="1890059"/>
          </a:xfrm>
        </p:grpSpPr>
        <p:sp>
          <p:nvSpPr>
            <p:cNvPr id="20" name="Google Shape;219;p30">
              <a:extLst>
                <a:ext uri="{FF2B5EF4-FFF2-40B4-BE49-F238E27FC236}">
                  <a16:creationId xmlns:a16="http://schemas.microsoft.com/office/drawing/2014/main" id="{04DC01D2-4FA5-0ED7-7201-EC34C23E2564}"/>
                </a:ext>
              </a:extLst>
            </p:cNvPr>
            <p:cNvSpPr txBox="1"/>
            <p:nvPr/>
          </p:nvSpPr>
          <p:spPr>
            <a:xfrm>
              <a:off x="1183608" y="2706243"/>
              <a:ext cx="3481301" cy="8674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1" name="Google Shape;220;p30">
              <a:extLst>
                <a:ext uri="{FF2B5EF4-FFF2-40B4-BE49-F238E27FC236}">
                  <a16:creationId xmlns:a16="http://schemas.microsoft.com/office/drawing/2014/main" id="{2C5154BC-DB7E-AD78-5616-72C2B9D1CCAE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4;p45">
            <a:extLst>
              <a:ext uri="{FF2B5EF4-FFF2-40B4-BE49-F238E27FC236}">
                <a16:creationId xmlns:a16="http://schemas.microsoft.com/office/drawing/2014/main" id="{086655DF-C91E-B9E1-C77F-2FEC9FDBE360}"/>
              </a:ext>
            </a:extLst>
          </p:cNvPr>
          <p:cNvSpPr/>
          <p:nvPr/>
        </p:nvSpPr>
        <p:spPr>
          <a:xfrm>
            <a:off x="877556" y="3119717"/>
            <a:ext cx="7382436" cy="9742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32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+ vehículos rusos =  - caídos rusos</a:t>
            </a:r>
          </a:p>
        </p:txBody>
      </p:sp>
    </p:spTree>
    <p:extLst>
      <p:ext uri="{BB962C8B-B14F-4D97-AF65-F5344CB8AC3E}">
        <p14:creationId xmlns:p14="http://schemas.microsoft.com/office/powerpoint/2010/main" val="2183663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2 -&gt;  </a:t>
            </a:r>
            <a:r>
              <a:rPr lang="es-ES" dirty="0"/>
              <a:t>+ vehículos rusos =  - caídos rusos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366254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…¿y el mes 6?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Falso, pero…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24;p45">
            <a:extLst>
              <a:ext uri="{FF2B5EF4-FFF2-40B4-BE49-F238E27FC236}">
                <a16:creationId xmlns:a16="http://schemas.microsoft.com/office/drawing/2014/main" id="{1A242D51-5E5D-7883-AC0B-7A5F3B6EEBBA}"/>
              </a:ext>
            </a:extLst>
          </p:cNvPr>
          <p:cNvSpPr/>
          <p:nvPr/>
        </p:nvSpPr>
        <p:spPr>
          <a:xfrm>
            <a:off x="550334" y="2912750"/>
            <a:ext cx="3954992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¿La clave está en los vehículos perdidos?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cxnSp>
        <p:nvCxnSpPr>
          <p:cNvPr id="5" name="Google Shape;627;p45">
            <a:extLst>
              <a:ext uri="{FF2B5EF4-FFF2-40B4-BE49-F238E27FC236}">
                <a16:creationId xmlns:a16="http://schemas.microsoft.com/office/drawing/2014/main" id="{F5A9B3F9-318D-F1C8-FF0D-D14A2EFD67DA}"/>
              </a:ext>
            </a:extLst>
          </p:cNvPr>
          <p:cNvCxnSpPr>
            <a:cxnSpLocks/>
          </p:cNvCxnSpPr>
          <p:nvPr/>
        </p:nvCxnSpPr>
        <p:spPr>
          <a:xfrm>
            <a:off x="2384240" y="2307000"/>
            <a:ext cx="1" cy="6057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6874658-C2BC-D4BD-D124-297237FFE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564" y="1322475"/>
            <a:ext cx="3535998" cy="34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261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D09DD0-1717-A5F0-D228-0F4120CCD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353" y="2266950"/>
            <a:ext cx="3735720" cy="2800301"/>
          </a:xfrm>
          <a:prstGeom prst="rect">
            <a:avLst/>
          </a:prstGeom>
        </p:spPr>
      </p:pic>
      <p:sp>
        <p:nvSpPr>
          <p:cNvPr id="2" name="Google Shape;325;p33">
            <a:extLst>
              <a:ext uri="{FF2B5EF4-FFF2-40B4-BE49-F238E27FC236}">
                <a16:creationId xmlns:a16="http://schemas.microsoft.com/office/drawing/2014/main" id="{E5D5B2D5-E004-AF19-7969-B8068C4D8826}"/>
              </a:ext>
            </a:extLst>
          </p:cNvPr>
          <p:cNvSpPr txBox="1"/>
          <p:nvPr/>
        </p:nvSpPr>
        <p:spPr>
          <a:xfrm>
            <a:off x="5996025" y="1349810"/>
            <a:ext cx="2647950" cy="1891250"/>
          </a:xfrm>
          <a:prstGeom prst="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325;p33">
            <a:extLst>
              <a:ext uri="{FF2B5EF4-FFF2-40B4-BE49-F238E27FC236}">
                <a16:creationId xmlns:a16="http://schemas.microsoft.com/office/drawing/2014/main" id="{A82E0C33-A185-9750-2220-3670CC85E661}"/>
              </a:ext>
            </a:extLst>
          </p:cNvPr>
          <p:cNvSpPr txBox="1"/>
          <p:nvPr/>
        </p:nvSpPr>
        <p:spPr>
          <a:xfrm>
            <a:off x="436042" y="1265375"/>
            <a:ext cx="2647950" cy="1891250"/>
          </a:xfrm>
          <a:prstGeom prst="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" name="Google Shape;262;p31">
            <a:extLst>
              <a:ext uri="{FF2B5EF4-FFF2-40B4-BE49-F238E27FC236}">
                <a16:creationId xmlns:a16="http://schemas.microsoft.com/office/drawing/2014/main" id="{3EEBEDCA-2677-798B-5074-B24BB92674F8}"/>
              </a:ext>
            </a:extLst>
          </p:cNvPr>
          <p:cNvCxnSpPr>
            <a:cxnSpLocks/>
          </p:cNvCxnSpPr>
          <p:nvPr/>
        </p:nvCxnSpPr>
        <p:spPr>
          <a:xfrm>
            <a:off x="3083992" y="2266950"/>
            <a:ext cx="792683" cy="914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262;p31">
            <a:extLst>
              <a:ext uri="{FF2B5EF4-FFF2-40B4-BE49-F238E27FC236}">
                <a16:creationId xmlns:a16="http://schemas.microsoft.com/office/drawing/2014/main" id="{8D7B414E-6736-5B6C-656E-34567ADBDCE6}"/>
              </a:ext>
            </a:extLst>
          </p:cNvPr>
          <p:cNvCxnSpPr>
            <a:cxnSpLocks/>
          </p:cNvCxnSpPr>
          <p:nvPr/>
        </p:nvCxnSpPr>
        <p:spPr>
          <a:xfrm flipH="1">
            <a:off x="5696620" y="2390775"/>
            <a:ext cx="591453" cy="937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E3DBA675-2577-33CD-49C2-D3A82A5B1B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675"/>
          <a:stretch/>
        </p:blipFill>
        <p:spPr>
          <a:xfrm>
            <a:off x="503704" y="1301605"/>
            <a:ext cx="2530449" cy="18187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2CCBD9-056C-4390-A1C5-52AF246BDE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26"/>
          <a:stretch/>
        </p:blipFill>
        <p:spPr>
          <a:xfrm>
            <a:off x="6067424" y="1407586"/>
            <a:ext cx="2550299" cy="1795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5E463F-B9C9-FBAE-2730-223FE1BB9F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26"/>
          <a:stretch/>
        </p:blipFill>
        <p:spPr>
          <a:xfrm>
            <a:off x="6044851" y="1407586"/>
            <a:ext cx="2550299" cy="1795984"/>
          </a:xfrm>
          <a:prstGeom prst="rect">
            <a:avLst/>
          </a:prstGeom>
        </p:spPr>
      </p:pic>
      <p:sp>
        <p:nvSpPr>
          <p:cNvPr id="15" name="Google Shape;215;p30">
            <a:extLst>
              <a:ext uri="{FF2B5EF4-FFF2-40B4-BE49-F238E27FC236}">
                <a16:creationId xmlns:a16="http://schemas.microsoft.com/office/drawing/2014/main" id="{10328477-D045-538E-5C72-3A24D60834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2 -&gt;  </a:t>
            </a:r>
            <a:r>
              <a:rPr lang="es-ES" dirty="0"/>
              <a:t>+ vehículos rusos =  - caídos rusos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sp>
        <p:nvSpPr>
          <p:cNvPr id="17" name="Google Shape;325;p33">
            <a:extLst>
              <a:ext uri="{FF2B5EF4-FFF2-40B4-BE49-F238E27FC236}">
                <a16:creationId xmlns:a16="http://schemas.microsoft.com/office/drawing/2014/main" id="{77EC5409-B494-0224-55EC-D087F56403AD}"/>
              </a:ext>
            </a:extLst>
          </p:cNvPr>
          <p:cNvSpPr txBox="1"/>
          <p:nvPr/>
        </p:nvSpPr>
        <p:spPr>
          <a:xfrm>
            <a:off x="6984153" y="3298836"/>
            <a:ext cx="783900" cy="73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5C9301D-FCE0-2910-8BAF-03FB75560C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4153" y="3298836"/>
            <a:ext cx="773880" cy="773880"/>
          </a:xfrm>
          <a:prstGeom prst="rect">
            <a:avLst/>
          </a:prstGeom>
        </p:spPr>
      </p:pic>
      <p:sp>
        <p:nvSpPr>
          <p:cNvPr id="16" name="Google Shape;325;p33">
            <a:extLst>
              <a:ext uri="{FF2B5EF4-FFF2-40B4-BE49-F238E27FC236}">
                <a16:creationId xmlns:a16="http://schemas.microsoft.com/office/drawing/2014/main" id="{BBE17EAE-ADD6-B80A-8F39-CE4CB411F9A1}"/>
              </a:ext>
            </a:extLst>
          </p:cNvPr>
          <p:cNvSpPr txBox="1"/>
          <p:nvPr/>
        </p:nvSpPr>
        <p:spPr>
          <a:xfrm>
            <a:off x="1250376" y="3219938"/>
            <a:ext cx="783900" cy="73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4BFE5B47-25D2-420B-1EE4-CB2F97080C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98027" y="3241060"/>
            <a:ext cx="712674" cy="71267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2 -&gt;  </a:t>
            </a:r>
            <a:r>
              <a:rPr lang="es-ES" dirty="0"/>
              <a:t>+ vehículos rusos =  - caídos rusos</a:t>
            </a:r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299019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 pierden menos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¿Què pasa del 6 al 9?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1DEBD2-CAFA-2262-8F5E-2901B2904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925" y="1158867"/>
            <a:ext cx="4364517" cy="3539608"/>
          </a:xfrm>
          <a:prstGeom prst="rect">
            <a:avLst/>
          </a:prstGeom>
        </p:spPr>
      </p:pic>
      <p:cxnSp>
        <p:nvCxnSpPr>
          <p:cNvPr id="5" name="Google Shape;627;p45">
            <a:extLst>
              <a:ext uri="{FF2B5EF4-FFF2-40B4-BE49-F238E27FC236}">
                <a16:creationId xmlns:a16="http://schemas.microsoft.com/office/drawing/2014/main" id="{D35A8E90-400A-7084-FE5F-ABDA25AEB994}"/>
              </a:ext>
            </a:extLst>
          </p:cNvPr>
          <p:cNvCxnSpPr>
            <a:cxnSpLocks/>
          </p:cNvCxnSpPr>
          <p:nvPr/>
        </p:nvCxnSpPr>
        <p:spPr>
          <a:xfrm>
            <a:off x="1330098" y="2307025"/>
            <a:ext cx="0" cy="216393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627;p45">
            <a:extLst>
              <a:ext uri="{FF2B5EF4-FFF2-40B4-BE49-F238E27FC236}">
                <a16:creationId xmlns:a16="http://schemas.microsoft.com/office/drawing/2014/main" id="{27921F26-01BE-2C91-93AD-C69B5B3366FF}"/>
              </a:ext>
            </a:extLst>
          </p:cNvPr>
          <p:cNvCxnSpPr>
            <a:cxnSpLocks/>
          </p:cNvCxnSpPr>
          <p:nvPr/>
        </p:nvCxnSpPr>
        <p:spPr>
          <a:xfrm flipH="1">
            <a:off x="1330098" y="315651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624;p45">
            <a:extLst>
              <a:ext uri="{FF2B5EF4-FFF2-40B4-BE49-F238E27FC236}">
                <a16:creationId xmlns:a16="http://schemas.microsoft.com/office/drawing/2014/main" id="{1DFC9DB7-5D49-CB94-E7D3-8019842136CA}"/>
              </a:ext>
            </a:extLst>
          </p:cNvPr>
          <p:cNvSpPr/>
          <p:nvPr/>
        </p:nvSpPr>
        <p:spPr>
          <a:xfrm>
            <a:off x="1714500" y="4150925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Los transportes no suben luego</a:t>
            </a:r>
          </a:p>
        </p:txBody>
      </p:sp>
      <p:cxnSp>
        <p:nvCxnSpPr>
          <p:cNvPr id="11" name="Google Shape;627;p45">
            <a:extLst>
              <a:ext uri="{FF2B5EF4-FFF2-40B4-BE49-F238E27FC236}">
                <a16:creationId xmlns:a16="http://schemas.microsoft.com/office/drawing/2014/main" id="{12963F10-EF7D-69A7-A9F5-3617F4A1FE3E}"/>
              </a:ext>
            </a:extLst>
          </p:cNvPr>
          <p:cNvCxnSpPr>
            <a:cxnSpLocks/>
          </p:cNvCxnSpPr>
          <p:nvPr/>
        </p:nvCxnSpPr>
        <p:spPr>
          <a:xfrm flipH="1">
            <a:off x="1330098" y="447096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624;p45">
            <a:extLst>
              <a:ext uri="{FF2B5EF4-FFF2-40B4-BE49-F238E27FC236}">
                <a16:creationId xmlns:a16="http://schemas.microsoft.com/office/drawing/2014/main" id="{62B250B9-DD3E-229D-7574-8420486E41D1}"/>
              </a:ext>
            </a:extLst>
          </p:cNvPr>
          <p:cNvSpPr/>
          <p:nvPr/>
        </p:nvSpPr>
        <p:spPr>
          <a:xfrm>
            <a:off x="1714500" y="2836476"/>
            <a:ext cx="1792400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Similar a los caídos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D2BD9F4-E445-0D70-B2A0-26D5D7F879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9052" y="2877256"/>
            <a:ext cx="712674" cy="7126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95EA1B-F826-E659-C094-C876D66B41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096" y="2881203"/>
            <a:ext cx="773880" cy="77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99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2 -&gt;  </a:t>
            </a:r>
            <a:r>
              <a:rPr lang="es-ES" dirty="0"/>
              <a:t>+ vehículos rusos =  - caídos rusos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5A244A-E4BF-B2B6-D8CE-2BC0115B5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878" y="1365663"/>
            <a:ext cx="3329659" cy="2700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CE7CAD-874F-2C6E-36B6-6D7DD9ADD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6128" y="2639483"/>
            <a:ext cx="3020950" cy="22537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AEA7A4-0D6C-A52D-331B-EEDE9C888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694" y="1215006"/>
            <a:ext cx="3020950" cy="22777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A84A5BE-9E8F-1D39-BDDC-D768280564CE}"/>
              </a:ext>
            </a:extLst>
          </p:cNvPr>
          <p:cNvSpPr/>
          <p:nvPr/>
        </p:nvSpPr>
        <p:spPr>
          <a:xfrm>
            <a:off x="1392128" y="2117509"/>
            <a:ext cx="1524000" cy="42333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885B94-53B3-38A4-5AF3-4CAE17077D11}"/>
              </a:ext>
            </a:extLst>
          </p:cNvPr>
          <p:cNvSpPr/>
          <p:nvPr/>
        </p:nvSpPr>
        <p:spPr>
          <a:xfrm>
            <a:off x="6328195" y="2117508"/>
            <a:ext cx="1524000" cy="42333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BCE84CA-2923-A245-0273-313F53A144EC}"/>
              </a:ext>
            </a:extLst>
          </p:cNvPr>
          <p:cNvSpPr/>
          <p:nvPr/>
        </p:nvSpPr>
        <p:spPr>
          <a:xfrm>
            <a:off x="6328195" y="3281039"/>
            <a:ext cx="1524000" cy="42333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A12A032-2F26-D4EB-9A6C-707237FC8567}"/>
              </a:ext>
            </a:extLst>
          </p:cNvPr>
          <p:cNvSpPr/>
          <p:nvPr/>
        </p:nvSpPr>
        <p:spPr>
          <a:xfrm rot="18217646">
            <a:off x="4273061" y="3191389"/>
            <a:ext cx="1557651" cy="465926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Google Shape;624;p45">
            <a:extLst>
              <a:ext uri="{FF2B5EF4-FFF2-40B4-BE49-F238E27FC236}">
                <a16:creationId xmlns:a16="http://schemas.microsoft.com/office/drawing/2014/main" id="{BE2BA85C-8933-8B32-7DA5-DBCB4EE7D824}"/>
              </a:ext>
            </a:extLst>
          </p:cNvPr>
          <p:cNvSpPr/>
          <p:nvPr/>
        </p:nvSpPr>
        <p:spPr>
          <a:xfrm>
            <a:off x="3484797" y="1358189"/>
            <a:ext cx="1640928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¿Relacionados?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5F2B0DD6-CA91-26F9-4908-58D45DC0CE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5641" y="2646845"/>
            <a:ext cx="712674" cy="71267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528BD97-8E1B-2699-67F0-FA3A8DE844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2492" y="2654372"/>
            <a:ext cx="773880" cy="77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205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3675592" y="1676936"/>
            <a:ext cx="1792813" cy="14427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6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" name="Google Shape;216;p30">
            <a:extLst>
              <a:ext uri="{FF2B5EF4-FFF2-40B4-BE49-F238E27FC236}">
                <a16:creationId xmlns:a16="http://schemas.microsoft.com/office/drawing/2014/main" id="{544B5330-A3CF-6958-AD3B-D69175E58479}"/>
              </a:ext>
            </a:extLst>
          </p:cNvPr>
          <p:cNvGrpSpPr/>
          <p:nvPr/>
        </p:nvGrpSpPr>
        <p:grpSpPr>
          <a:xfrm>
            <a:off x="363071" y="1710554"/>
            <a:ext cx="7705164" cy="2461073"/>
            <a:chOff x="824008" y="1683660"/>
            <a:chExt cx="3840901" cy="1890059"/>
          </a:xfrm>
        </p:grpSpPr>
        <p:sp>
          <p:nvSpPr>
            <p:cNvPr id="20" name="Google Shape;219;p30">
              <a:extLst>
                <a:ext uri="{FF2B5EF4-FFF2-40B4-BE49-F238E27FC236}">
                  <a16:creationId xmlns:a16="http://schemas.microsoft.com/office/drawing/2014/main" id="{04DC01D2-4FA5-0ED7-7201-EC34C23E2564}"/>
                </a:ext>
              </a:extLst>
            </p:cNvPr>
            <p:cNvSpPr txBox="1"/>
            <p:nvPr/>
          </p:nvSpPr>
          <p:spPr>
            <a:xfrm>
              <a:off x="1183608" y="2706243"/>
              <a:ext cx="3481301" cy="8674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1" name="Google Shape;220;p30">
              <a:extLst>
                <a:ext uri="{FF2B5EF4-FFF2-40B4-BE49-F238E27FC236}">
                  <a16:creationId xmlns:a16="http://schemas.microsoft.com/office/drawing/2014/main" id="{2C5154BC-DB7E-AD78-5616-72C2B9D1CCAE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4;p45">
            <a:extLst>
              <a:ext uri="{FF2B5EF4-FFF2-40B4-BE49-F238E27FC236}">
                <a16:creationId xmlns:a16="http://schemas.microsoft.com/office/drawing/2014/main" id="{086655DF-C91E-B9E1-C77F-2FEC9FDBE360}"/>
              </a:ext>
            </a:extLst>
          </p:cNvPr>
          <p:cNvSpPr/>
          <p:nvPr/>
        </p:nvSpPr>
        <p:spPr>
          <a:xfrm>
            <a:off x="1201896" y="3119716"/>
            <a:ext cx="6740203" cy="9742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32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+ equipo soviético =  + capturas</a:t>
            </a:r>
          </a:p>
        </p:txBody>
      </p:sp>
    </p:spTree>
    <p:extLst>
      <p:ext uri="{BB962C8B-B14F-4D97-AF65-F5344CB8AC3E}">
        <p14:creationId xmlns:p14="http://schemas.microsoft.com/office/powerpoint/2010/main" val="2747409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3</a:t>
            </a:r>
            <a:r>
              <a:rPr lang="es-ES" dirty="0"/>
              <a:t> </a:t>
            </a:r>
            <a:r>
              <a:rPr lang="es-ES" dirty="0">
                <a:solidFill>
                  <a:schemeClr val="accent2"/>
                </a:solidFill>
              </a:rPr>
              <a:t>-&gt;</a:t>
            </a:r>
            <a:r>
              <a:rPr lang="es-ES" dirty="0"/>
              <a:t>  + equipo soviético =  + capturas</a:t>
            </a:r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7" y="1381525"/>
            <a:ext cx="3266411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Transportes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¿Què se captura más?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Google Shape;627;p45">
            <a:extLst>
              <a:ext uri="{FF2B5EF4-FFF2-40B4-BE49-F238E27FC236}">
                <a16:creationId xmlns:a16="http://schemas.microsoft.com/office/drawing/2014/main" id="{D35A8E90-400A-7084-FE5F-ABDA25AEB994}"/>
              </a:ext>
            </a:extLst>
          </p:cNvPr>
          <p:cNvCxnSpPr>
            <a:cxnSpLocks/>
          </p:cNvCxnSpPr>
          <p:nvPr/>
        </p:nvCxnSpPr>
        <p:spPr>
          <a:xfrm>
            <a:off x="1330098" y="2307025"/>
            <a:ext cx="0" cy="216393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" name="Google Shape;627;p45">
            <a:extLst>
              <a:ext uri="{FF2B5EF4-FFF2-40B4-BE49-F238E27FC236}">
                <a16:creationId xmlns:a16="http://schemas.microsoft.com/office/drawing/2014/main" id="{27921F26-01BE-2C91-93AD-C69B5B3366FF}"/>
              </a:ext>
            </a:extLst>
          </p:cNvPr>
          <p:cNvCxnSpPr>
            <a:cxnSpLocks/>
          </p:cNvCxnSpPr>
          <p:nvPr/>
        </p:nvCxnSpPr>
        <p:spPr>
          <a:xfrm flipH="1">
            <a:off x="1330098" y="315651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624;p45">
            <a:extLst>
              <a:ext uri="{FF2B5EF4-FFF2-40B4-BE49-F238E27FC236}">
                <a16:creationId xmlns:a16="http://schemas.microsoft.com/office/drawing/2014/main" id="{1DFC9DB7-5D49-CB94-E7D3-8019842136CA}"/>
              </a:ext>
            </a:extLst>
          </p:cNvPr>
          <p:cNvSpPr/>
          <p:nvPr/>
        </p:nvSpPr>
        <p:spPr>
          <a:xfrm>
            <a:off x="1714500" y="4150925"/>
            <a:ext cx="2438398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Camiones </a:t>
            </a:r>
          </a:p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no sovi</a:t>
            </a:r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éticos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cxnSp>
        <p:nvCxnSpPr>
          <p:cNvPr id="11" name="Google Shape;627;p45">
            <a:extLst>
              <a:ext uri="{FF2B5EF4-FFF2-40B4-BE49-F238E27FC236}">
                <a16:creationId xmlns:a16="http://schemas.microsoft.com/office/drawing/2014/main" id="{12963F10-EF7D-69A7-A9F5-3617F4A1FE3E}"/>
              </a:ext>
            </a:extLst>
          </p:cNvPr>
          <p:cNvCxnSpPr>
            <a:cxnSpLocks/>
          </p:cNvCxnSpPr>
          <p:nvPr/>
        </p:nvCxnSpPr>
        <p:spPr>
          <a:xfrm flipH="1">
            <a:off x="1330098" y="4470963"/>
            <a:ext cx="384402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624;p45">
            <a:extLst>
              <a:ext uri="{FF2B5EF4-FFF2-40B4-BE49-F238E27FC236}">
                <a16:creationId xmlns:a16="http://schemas.microsoft.com/office/drawing/2014/main" id="{62B250B9-DD3E-229D-7574-8420486E41D1}"/>
              </a:ext>
            </a:extLst>
          </p:cNvPr>
          <p:cNvSpPr/>
          <p:nvPr/>
        </p:nvSpPr>
        <p:spPr>
          <a:xfrm>
            <a:off x="1714499" y="2836476"/>
            <a:ext cx="2438399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14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APC soviéticos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E329D7F-F370-6585-B66D-A3B6527AB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5349" y="2800176"/>
            <a:ext cx="712674" cy="7126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FC6D97-FC89-2744-CD25-1E6547D9D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5349" y="4089476"/>
            <a:ext cx="773880" cy="7738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DB3890-5742-1BFC-EE87-CB3642DDD9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5979" y="1381525"/>
            <a:ext cx="3333464" cy="333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9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77" name="Google Shape;177;p28"/>
          <p:cNvSpPr txBox="1"/>
          <p:nvPr/>
        </p:nvSpPr>
        <p:spPr>
          <a:xfrm>
            <a:off x="1423567" y="3864236"/>
            <a:ext cx="783900" cy="73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81" name="Google Shape;181;p28"/>
          <p:cNvGrpSpPr/>
          <p:nvPr/>
        </p:nvGrpSpPr>
        <p:grpSpPr>
          <a:xfrm>
            <a:off x="625509" y="1577881"/>
            <a:ext cx="2380014" cy="1870254"/>
            <a:chOff x="791774" y="1577881"/>
            <a:chExt cx="1606501" cy="1870254"/>
          </a:xfrm>
        </p:grpSpPr>
        <p:sp>
          <p:nvSpPr>
            <p:cNvPr id="182" name="Google Shape;182;p28"/>
            <p:cNvSpPr/>
            <p:nvPr/>
          </p:nvSpPr>
          <p:spPr>
            <a:xfrm rot="10800000">
              <a:off x="791775" y="2875435"/>
              <a:ext cx="1606500" cy="572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 txBox="1"/>
            <p:nvPr/>
          </p:nvSpPr>
          <p:spPr>
            <a:xfrm>
              <a:off x="791774" y="2459334"/>
              <a:ext cx="1606500" cy="44512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precios</a:t>
              </a:r>
            </a:p>
          </p:txBody>
        </p:sp>
        <p:sp>
          <p:nvSpPr>
            <p:cNvPr id="184" name="Google Shape;184;p28"/>
            <p:cNvSpPr txBox="1"/>
            <p:nvPr/>
          </p:nvSpPr>
          <p:spPr>
            <a:xfrm>
              <a:off x="791774" y="1577881"/>
              <a:ext cx="1606500" cy="99386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algn="ctr"/>
              <a:r>
                <a:rPr lang="es-ES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- distancia este/</a:t>
              </a:r>
            </a:p>
            <a:p>
              <a:pPr lvl="0"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s-ES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+ pérdidas rusas/</a:t>
              </a:r>
            </a:p>
            <a:p>
              <a:pPr algn="ctr"/>
              <a:r>
                <a:rPr lang="es-ES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+ refugiados</a:t>
              </a:r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1434375" y="3022885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1" name="Google Shape;201;p28"/>
          <p:cNvCxnSpPr>
            <a:stCxn id="177" idx="0"/>
            <a:endCxn id="182" idx="0"/>
          </p:cNvCxnSpPr>
          <p:nvPr/>
        </p:nvCxnSpPr>
        <p:spPr>
          <a:xfrm flipV="1">
            <a:off x="1815517" y="3448135"/>
            <a:ext cx="0" cy="41610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77;p28">
            <a:extLst>
              <a:ext uri="{FF2B5EF4-FFF2-40B4-BE49-F238E27FC236}">
                <a16:creationId xmlns:a16="http://schemas.microsoft.com/office/drawing/2014/main" id="{F1EDAD2D-8D6F-D071-B9F4-A5C7AA3E0A60}"/>
              </a:ext>
            </a:extLst>
          </p:cNvPr>
          <p:cNvSpPr txBox="1"/>
          <p:nvPr/>
        </p:nvSpPr>
        <p:spPr>
          <a:xfrm>
            <a:off x="4132768" y="3864236"/>
            <a:ext cx="783900" cy="73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" name="Google Shape;181;p28">
            <a:extLst>
              <a:ext uri="{FF2B5EF4-FFF2-40B4-BE49-F238E27FC236}">
                <a16:creationId xmlns:a16="http://schemas.microsoft.com/office/drawing/2014/main" id="{184A0693-A7CF-3A19-E27E-CAF419B0C6F3}"/>
              </a:ext>
            </a:extLst>
          </p:cNvPr>
          <p:cNvGrpSpPr/>
          <p:nvPr/>
        </p:nvGrpSpPr>
        <p:grpSpPr>
          <a:xfrm>
            <a:off x="3334712" y="1580035"/>
            <a:ext cx="2380050" cy="1868100"/>
            <a:chOff x="791775" y="1580035"/>
            <a:chExt cx="1606525" cy="1868100"/>
          </a:xfrm>
        </p:grpSpPr>
        <p:sp>
          <p:nvSpPr>
            <p:cNvPr id="5" name="Google Shape;182;p28">
              <a:extLst>
                <a:ext uri="{FF2B5EF4-FFF2-40B4-BE49-F238E27FC236}">
                  <a16:creationId xmlns:a16="http://schemas.microsoft.com/office/drawing/2014/main" id="{968DB84C-AD67-0AE5-EA3D-9620CD3C3643}"/>
                </a:ext>
              </a:extLst>
            </p:cNvPr>
            <p:cNvSpPr/>
            <p:nvPr/>
          </p:nvSpPr>
          <p:spPr>
            <a:xfrm rot="10800000">
              <a:off x="791775" y="2875435"/>
              <a:ext cx="1606500" cy="572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3;p28">
              <a:extLst>
                <a:ext uri="{FF2B5EF4-FFF2-40B4-BE49-F238E27FC236}">
                  <a16:creationId xmlns:a16="http://schemas.microsoft.com/office/drawing/2014/main" id="{4FFF6B7B-75AF-A660-93AB-13C558BD7533}"/>
                </a:ext>
              </a:extLst>
            </p:cNvPr>
            <p:cNvSpPr txBox="1"/>
            <p:nvPr/>
          </p:nvSpPr>
          <p:spPr>
            <a:xfrm>
              <a:off x="791775" y="2080590"/>
              <a:ext cx="1606500" cy="804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Caídos rusos</a:t>
              </a:r>
            </a:p>
          </p:txBody>
        </p:sp>
        <p:sp>
          <p:nvSpPr>
            <p:cNvPr id="7" name="Google Shape;184;p28">
              <a:extLst>
                <a:ext uri="{FF2B5EF4-FFF2-40B4-BE49-F238E27FC236}">
                  <a16:creationId xmlns:a16="http://schemas.microsoft.com/office/drawing/2014/main" id="{93410371-DD38-BBB5-D066-1706475924B2}"/>
                </a:ext>
              </a:extLst>
            </p:cNvPr>
            <p:cNvSpPr txBox="1"/>
            <p:nvPr/>
          </p:nvSpPr>
          <p:spPr>
            <a:xfrm>
              <a:off x="791800" y="1580035"/>
              <a:ext cx="16065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+ vehículos rusos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8" name="Google Shape;185;p28">
              <a:extLst>
                <a:ext uri="{FF2B5EF4-FFF2-40B4-BE49-F238E27FC236}">
                  <a16:creationId xmlns:a16="http://schemas.microsoft.com/office/drawing/2014/main" id="{DCBC7705-1EDB-80C8-DFDB-FB1336753BDE}"/>
                </a:ext>
              </a:extLst>
            </p:cNvPr>
            <p:cNvSpPr/>
            <p:nvPr/>
          </p:nvSpPr>
          <p:spPr>
            <a:xfrm>
              <a:off x="1434375" y="3022885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" name="Google Shape;201;p28">
            <a:extLst>
              <a:ext uri="{FF2B5EF4-FFF2-40B4-BE49-F238E27FC236}">
                <a16:creationId xmlns:a16="http://schemas.microsoft.com/office/drawing/2014/main" id="{9819DC60-5579-5DE1-6C63-6FFDD4433746}"/>
              </a:ext>
            </a:extLst>
          </p:cNvPr>
          <p:cNvCxnSpPr>
            <a:stCxn id="3" idx="0"/>
            <a:endCxn id="5" idx="0"/>
          </p:cNvCxnSpPr>
          <p:nvPr/>
        </p:nvCxnSpPr>
        <p:spPr>
          <a:xfrm flipV="1">
            <a:off x="4524718" y="3448135"/>
            <a:ext cx="0" cy="41610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6842006" y="3864236"/>
            <a:ext cx="783900" cy="73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26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" name="Google Shape;181;p28">
            <a:extLst>
              <a:ext uri="{FF2B5EF4-FFF2-40B4-BE49-F238E27FC236}">
                <a16:creationId xmlns:a16="http://schemas.microsoft.com/office/drawing/2014/main" id="{E4F9A56A-A3A0-A245-E009-DB94F9B5133D}"/>
              </a:ext>
            </a:extLst>
          </p:cNvPr>
          <p:cNvGrpSpPr/>
          <p:nvPr/>
        </p:nvGrpSpPr>
        <p:grpSpPr>
          <a:xfrm>
            <a:off x="6043950" y="1580035"/>
            <a:ext cx="2380050" cy="1868100"/>
            <a:chOff x="791775" y="1580035"/>
            <a:chExt cx="1606525" cy="1868100"/>
          </a:xfrm>
        </p:grpSpPr>
        <p:sp>
          <p:nvSpPr>
            <p:cNvPr id="12" name="Google Shape;182;p28">
              <a:extLst>
                <a:ext uri="{FF2B5EF4-FFF2-40B4-BE49-F238E27FC236}">
                  <a16:creationId xmlns:a16="http://schemas.microsoft.com/office/drawing/2014/main" id="{57A9B145-7B5E-8331-43D3-9338067651B2}"/>
                </a:ext>
              </a:extLst>
            </p:cNvPr>
            <p:cNvSpPr/>
            <p:nvPr/>
          </p:nvSpPr>
          <p:spPr>
            <a:xfrm rot="10800000">
              <a:off x="791775" y="2875435"/>
              <a:ext cx="1606500" cy="572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3;p28">
              <a:extLst>
                <a:ext uri="{FF2B5EF4-FFF2-40B4-BE49-F238E27FC236}">
                  <a16:creationId xmlns:a16="http://schemas.microsoft.com/office/drawing/2014/main" id="{1C803C7C-445D-458A-B3A1-29833A434E05}"/>
                </a:ext>
              </a:extLst>
            </p:cNvPr>
            <p:cNvSpPr txBox="1"/>
            <p:nvPr/>
          </p:nvSpPr>
          <p:spPr>
            <a:xfrm>
              <a:off x="791775" y="2080590"/>
              <a:ext cx="1606500" cy="804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+ Capturas</a:t>
              </a:r>
            </a:p>
          </p:txBody>
        </p:sp>
        <p:sp>
          <p:nvSpPr>
            <p:cNvPr id="14" name="Google Shape;184;p28">
              <a:extLst>
                <a:ext uri="{FF2B5EF4-FFF2-40B4-BE49-F238E27FC236}">
                  <a16:creationId xmlns:a16="http://schemas.microsoft.com/office/drawing/2014/main" id="{9C934E49-1A66-8073-071E-2A8F014D3145}"/>
                </a:ext>
              </a:extLst>
            </p:cNvPr>
            <p:cNvSpPr txBox="1"/>
            <p:nvPr/>
          </p:nvSpPr>
          <p:spPr>
            <a:xfrm>
              <a:off x="791800" y="1580035"/>
              <a:ext cx="16065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+ equipo soviético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15" name="Google Shape;185;p28">
              <a:extLst>
                <a:ext uri="{FF2B5EF4-FFF2-40B4-BE49-F238E27FC236}">
                  <a16:creationId xmlns:a16="http://schemas.microsoft.com/office/drawing/2014/main" id="{CACBAEA8-C674-2376-D581-4206223956C6}"/>
                </a:ext>
              </a:extLst>
            </p:cNvPr>
            <p:cNvSpPr/>
            <p:nvPr/>
          </p:nvSpPr>
          <p:spPr>
            <a:xfrm>
              <a:off x="1434375" y="3022885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" name="Google Shape;201;p28">
            <a:extLst>
              <a:ext uri="{FF2B5EF4-FFF2-40B4-BE49-F238E27FC236}">
                <a16:creationId xmlns:a16="http://schemas.microsoft.com/office/drawing/2014/main" id="{E2053825-F230-61B1-48D3-0B7BABB81671}"/>
              </a:ext>
            </a:extLst>
          </p:cNvPr>
          <p:cNvCxnSpPr>
            <a:stCxn id="10" idx="0"/>
            <a:endCxn id="12" idx="0"/>
          </p:cNvCxnSpPr>
          <p:nvPr/>
        </p:nvCxnSpPr>
        <p:spPr>
          <a:xfrm flipV="1">
            <a:off x="7233956" y="3448135"/>
            <a:ext cx="0" cy="41610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3 -&gt;  </a:t>
            </a:r>
            <a:r>
              <a:rPr lang="es-ES" dirty="0"/>
              <a:t>+ equipo soviético =  + capturas</a:t>
            </a:r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7" y="1381525"/>
            <a:ext cx="4390368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No… ni rusos tampoco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¿Se capturan más soviéticos?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79A6AAA-B803-61CB-950B-1F60AAFD5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988" y="2571750"/>
            <a:ext cx="3007859" cy="22762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AF087E-2501-E06B-7A94-A299E0B98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0155" y="2571750"/>
            <a:ext cx="2924175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367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oogle Shape;541;p41">
            <a:extLst>
              <a:ext uri="{FF2B5EF4-FFF2-40B4-BE49-F238E27FC236}">
                <a16:creationId xmlns:a16="http://schemas.microsoft.com/office/drawing/2014/main" id="{C8DF9CD2-610A-247E-B541-F1E702D06A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6423387"/>
              </p:ext>
            </p:extLst>
          </p:nvPr>
        </p:nvGraphicFramePr>
        <p:xfrm>
          <a:off x="234393" y="1236800"/>
          <a:ext cx="8675213" cy="3880406"/>
        </p:xfrm>
        <a:graphic>
          <a:graphicData uri="http://schemas.openxmlformats.org/drawingml/2006/table">
            <a:tbl>
              <a:tblPr>
                <a:noFill/>
                <a:tableStyleId>{2733C102-9A79-4537-AF21-D6883CFD4594}</a:tableStyleId>
              </a:tblPr>
              <a:tblGrid>
                <a:gridCol w="13767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7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7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21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>
                          <a:solidFill>
                            <a:schemeClr val="lt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Hipótesis</a:t>
                      </a:r>
                      <a:endParaRPr sz="1800" dirty="0">
                        <a:solidFill>
                          <a:schemeClr val="lt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1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2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3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106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1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Innecesarias reducciones en función de la cercanía al frente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Necesarios más antibióticos y antipiréticos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Pérdidas de transportes suponen pérdidas de personal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Si hay menos pérdidas, puede haber más refugiados</a:t>
                      </a:r>
                    </a:p>
                    <a:p>
                      <a:pPr marL="285750" lvl="0" indent="-28575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2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201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3</a:t>
                      </a:r>
                      <a:endParaRPr sz="1800" dirty="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No discriminar entre equipo soviético y no soviético propio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s-ES" dirty="0">
                          <a:solidFill>
                            <a:schemeClr val="dk1"/>
                          </a:solidFill>
                        </a:rPr>
                        <a:t>- Atacar APC soviéticos y camiones no soviéticos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Google Shape;215;p30">
            <a:extLst>
              <a:ext uri="{FF2B5EF4-FFF2-40B4-BE49-F238E27FC236}">
                <a16:creationId xmlns:a16="http://schemas.microsoft.com/office/drawing/2014/main" id="{85625BA6-5BEF-A68B-7CBF-3FE1A9ED59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Conclusiones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5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17A2E3-319D-D6B2-C8CD-057A2703B71E}"/>
              </a:ext>
            </a:extLst>
          </p:cNvPr>
          <p:cNvSpPr txBox="1"/>
          <p:nvPr/>
        </p:nvSpPr>
        <p:spPr>
          <a:xfrm>
            <a:off x="2978664" y="2110085"/>
            <a:ext cx="38052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>
                <a:solidFill>
                  <a:schemeClr val="tx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¡</a:t>
            </a:r>
            <a:r>
              <a:rPr lang="es-ES" sz="4400" dirty="0">
                <a:solidFill>
                  <a:schemeClr val="tx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Gracias</a:t>
            </a:r>
            <a:r>
              <a:rPr lang="es-ES" sz="5400" dirty="0">
                <a:solidFill>
                  <a:schemeClr val="tx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3675592" y="1676936"/>
            <a:ext cx="1792813" cy="14427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A</a:t>
            </a:r>
            <a:endParaRPr sz="6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" name="Google Shape;216;p30">
            <a:extLst>
              <a:ext uri="{FF2B5EF4-FFF2-40B4-BE49-F238E27FC236}">
                <a16:creationId xmlns:a16="http://schemas.microsoft.com/office/drawing/2014/main" id="{544B5330-A3CF-6958-AD3B-D69175E58479}"/>
              </a:ext>
            </a:extLst>
          </p:cNvPr>
          <p:cNvGrpSpPr/>
          <p:nvPr/>
        </p:nvGrpSpPr>
        <p:grpSpPr>
          <a:xfrm>
            <a:off x="824007" y="1710554"/>
            <a:ext cx="6854263" cy="2461073"/>
            <a:chOff x="824008" y="1683660"/>
            <a:chExt cx="3840901" cy="1890059"/>
          </a:xfrm>
        </p:grpSpPr>
        <p:sp>
          <p:nvSpPr>
            <p:cNvPr id="20" name="Google Shape;219;p30">
              <a:extLst>
                <a:ext uri="{FF2B5EF4-FFF2-40B4-BE49-F238E27FC236}">
                  <a16:creationId xmlns:a16="http://schemas.microsoft.com/office/drawing/2014/main" id="{04DC01D2-4FA5-0ED7-7201-EC34C23E2564}"/>
                </a:ext>
              </a:extLst>
            </p:cNvPr>
            <p:cNvSpPr txBox="1"/>
            <p:nvPr/>
          </p:nvSpPr>
          <p:spPr>
            <a:xfrm>
              <a:off x="1183608" y="2706243"/>
              <a:ext cx="3481301" cy="8674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1" name="Google Shape;220;p30">
              <a:extLst>
                <a:ext uri="{FF2B5EF4-FFF2-40B4-BE49-F238E27FC236}">
                  <a16:creationId xmlns:a16="http://schemas.microsoft.com/office/drawing/2014/main" id="{2C5154BC-DB7E-AD78-5616-72C2B9D1CCAE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4;p45">
            <a:extLst>
              <a:ext uri="{FF2B5EF4-FFF2-40B4-BE49-F238E27FC236}">
                <a16:creationId xmlns:a16="http://schemas.microsoft.com/office/drawing/2014/main" id="{086655DF-C91E-B9E1-C77F-2FEC9FDBE360}"/>
              </a:ext>
            </a:extLst>
          </p:cNvPr>
          <p:cNvSpPr/>
          <p:nvPr/>
        </p:nvSpPr>
        <p:spPr>
          <a:xfrm>
            <a:off x="1536326" y="3119717"/>
            <a:ext cx="6071347" cy="9742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32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- distancia este =  - precios</a:t>
            </a:r>
          </a:p>
        </p:txBody>
      </p:sp>
    </p:spTree>
    <p:extLst>
      <p:ext uri="{BB962C8B-B14F-4D97-AF65-F5344CB8AC3E}">
        <p14:creationId xmlns:p14="http://schemas.microsoft.com/office/powerpoint/2010/main" val="3828022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A -&gt;  </a:t>
            </a:r>
            <a:r>
              <a:rPr lang="es-ES" dirty="0"/>
              <a:t>- distancia este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366254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No se confirma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Para todos los productos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24;p45">
            <a:extLst>
              <a:ext uri="{FF2B5EF4-FFF2-40B4-BE49-F238E27FC236}">
                <a16:creationId xmlns:a16="http://schemas.microsoft.com/office/drawing/2014/main" id="{1A242D51-5E5D-7883-AC0B-7A5F3B6EEBBA}"/>
              </a:ext>
            </a:extLst>
          </p:cNvPr>
          <p:cNvSpPr/>
          <p:nvPr/>
        </p:nvSpPr>
        <p:spPr>
          <a:xfrm>
            <a:off x="724558" y="2912750"/>
            <a:ext cx="3319367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¿Qué hay de los medicamentos?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cxnSp>
        <p:nvCxnSpPr>
          <p:cNvPr id="5" name="Google Shape;627;p45">
            <a:extLst>
              <a:ext uri="{FF2B5EF4-FFF2-40B4-BE49-F238E27FC236}">
                <a16:creationId xmlns:a16="http://schemas.microsoft.com/office/drawing/2014/main" id="{F5A9B3F9-318D-F1C8-FF0D-D14A2EFD67DA}"/>
              </a:ext>
            </a:extLst>
          </p:cNvPr>
          <p:cNvCxnSpPr>
            <a:cxnSpLocks/>
          </p:cNvCxnSpPr>
          <p:nvPr/>
        </p:nvCxnSpPr>
        <p:spPr>
          <a:xfrm>
            <a:off x="2384240" y="2307000"/>
            <a:ext cx="1" cy="6057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BEF70653-032F-1628-1503-F0314749D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900" y="1381525"/>
            <a:ext cx="3813542" cy="3193188"/>
          </a:xfrm>
          <a:prstGeom prst="rect">
            <a:avLst/>
          </a:prstGeom>
        </p:spPr>
      </p:pic>
      <p:cxnSp>
        <p:nvCxnSpPr>
          <p:cNvPr id="17" name="Google Shape;627;p45">
            <a:extLst>
              <a:ext uri="{FF2B5EF4-FFF2-40B4-BE49-F238E27FC236}">
                <a16:creationId xmlns:a16="http://schemas.microsoft.com/office/drawing/2014/main" id="{963554C1-F7A4-F498-A508-AF820E580316}"/>
              </a:ext>
            </a:extLst>
          </p:cNvPr>
          <p:cNvCxnSpPr>
            <a:cxnSpLocks/>
          </p:cNvCxnSpPr>
          <p:nvPr/>
        </p:nvCxnSpPr>
        <p:spPr>
          <a:xfrm flipH="1">
            <a:off x="1625649" y="3552775"/>
            <a:ext cx="435297" cy="46677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627;p45">
            <a:extLst>
              <a:ext uri="{FF2B5EF4-FFF2-40B4-BE49-F238E27FC236}">
                <a16:creationId xmlns:a16="http://schemas.microsoft.com/office/drawing/2014/main" id="{C75280C2-8E78-EFFD-BA52-1DC35F006958}"/>
              </a:ext>
            </a:extLst>
          </p:cNvPr>
          <p:cNvCxnSpPr>
            <a:cxnSpLocks/>
          </p:cNvCxnSpPr>
          <p:nvPr/>
        </p:nvCxnSpPr>
        <p:spPr>
          <a:xfrm>
            <a:off x="2622921" y="3552775"/>
            <a:ext cx="499807" cy="47522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624;p45">
            <a:extLst>
              <a:ext uri="{FF2B5EF4-FFF2-40B4-BE49-F238E27FC236}">
                <a16:creationId xmlns:a16="http://schemas.microsoft.com/office/drawing/2014/main" id="{E82D9B22-8219-705D-95A5-329B9D6F1942}"/>
              </a:ext>
            </a:extLst>
          </p:cNvPr>
          <p:cNvSpPr/>
          <p:nvPr/>
        </p:nvSpPr>
        <p:spPr>
          <a:xfrm>
            <a:off x="2098603" y="4019549"/>
            <a:ext cx="1968402" cy="466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Varias dimensiones</a:t>
            </a:r>
          </a:p>
        </p:txBody>
      </p:sp>
      <p:sp>
        <p:nvSpPr>
          <p:cNvPr id="26" name="Google Shape;624;p45">
            <a:extLst>
              <a:ext uri="{FF2B5EF4-FFF2-40B4-BE49-F238E27FC236}">
                <a16:creationId xmlns:a16="http://schemas.microsoft.com/office/drawing/2014/main" id="{F9F79356-F99D-8A6D-D91F-D2525B596DF3}"/>
              </a:ext>
            </a:extLst>
          </p:cNvPr>
          <p:cNvSpPr/>
          <p:nvPr/>
        </p:nvSpPr>
        <p:spPr>
          <a:xfrm>
            <a:off x="722639" y="4019549"/>
            <a:ext cx="1251811" cy="466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rPr>
              <a:t>Papel clave</a:t>
            </a:r>
          </a:p>
        </p:txBody>
      </p:sp>
    </p:spTree>
    <p:extLst>
      <p:ext uri="{BB962C8B-B14F-4D97-AF65-F5344CB8AC3E}">
        <p14:creationId xmlns:p14="http://schemas.microsoft.com/office/powerpoint/2010/main" val="3082305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A -&gt;  </a:t>
            </a:r>
            <a:r>
              <a:rPr lang="es-ES" dirty="0"/>
              <a:t>- distancia este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0EDB5C-33B9-99D5-59DA-3EB903912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840" y="2143122"/>
            <a:ext cx="4157238" cy="26643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E24706-F4F6-A0E7-7D3F-07F7D024C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143123"/>
            <a:ext cx="3988332" cy="2664337"/>
          </a:xfrm>
          <a:prstGeom prst="rect">
            <a:avLst/>
          </a:prstGeom>
        </p:spPr>
      </p:pic>
      <p:grpSp>
        <p:nvGrpSpPr>
          <p:cNvPr id="11" name="Google Shape;216;p30">
            <a:extLst>
              <a:ext uri="{FF2B5EF4-FFF2-40B4-BE49-F238E27FC236}">
                <a16:creationId xmlns:a16="http://schemas.microsoft.com/office/drawing/2014/main" id="{75E06DBD-D26B-2F3D-8F12-A256F93ABEE9}"/>
              </a:ext>
            </a:extLst>
          </p:cNvPr>
          <p:cNvGrpSpPr/>
          <p:nvPr/>
        </p:nvGrpSpPr>
        <p:grpSpPr>
          <a:xfrm>
            <a:off x="2515258" y="1117661"/>
            <a:ext cx="3662542" cy="925525"/>
            <a:chOff x="724558" y="1381525"/>
            <a:chExt cx="3662542" cy="925525"/>
          </a:xfrm>
        </p:grpSpPr>
        <p:sp>
          <p:nvSpPr>
            <p:cNvPr id="12" name="Google Shape;217;p30">
              <a:extLst>
                <a:ext uri="{FF2B5EF4-FFF2-40B4-BE49-F238E27FC236}">
                  <a16:creationId xmlns:a16="http://schemas.microsoft.com/office/drawing/2014/main" id="{FA5F48A8-6AEE-F033-CD92-607EC51E99B4}"/>
                </a:ext>
              </a:extLst>
            </p:cNvPr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8;p30">
              <a:extLst>
                <a:ext uri="{FF2B5EF4-FFF2-40B4-BE49-F238E27FC236}">
                  <a16:creationId xmlns:a16="http://schemas.microsoft.com/office/drawing/2014/main" id="{ED830BA3-F304-74C1-A822-EBADA14108D2}"/>
                </a:ext>
              </a:extLst>
            </p:cNvPr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¿Oscilan? ¿Se encarecen?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14" name="Google Shape;219;p30">
              <a:extLst>
                <a:ext uri="{FF2B5EF4-FFF2-40B4-BE49-F238E27FC236}">
                  <a16:creationId xmlns:a16="http://schemas.microsoft.com/office/drawing/2014/main" id="{6722DCE8-D28B-83B7-644C-AC357C830530}"/>
                </a:ext>
              </a:extLst>
            </p:cNvPr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Los medicamentos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15" name="Google Shape;220;p30">
              <a:extLst>
                <a:ext uri="{FF2B5EF4-FFF2-40B4-BE49-F238E27FC236}">
                  <a16:creationId xmlns:a16="http://schemas.microsoft.com/office/drawing/2014/main" id="{81910182-A6FB-E93C-4283-7C7E586B6FB6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7030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A -&gt;  </a:t>
            </a:r>
            <a:r>
              <a:rPr lang="es-ES" dirty="0"/>
              <a:t>- distancia este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11" name="Google Shape;216;p30">
            <a:extLst>
              <a:ext uri="{FF2B5EF4-FFF2-40B4-BE49-F238E27FC236}">
                <a16:creationId xmlns:a16="http://schemas.microsoft.com/office/drawing/2014/main" id="{75E06DBD-D26B-2F3D-8F12-A256F93ABEE9}"/>
              </a:ext>
            </a:extLst>
          </p:cNvPr>
          <p:cNvGrpSpPr/>
          <p:nvPr/>
        </p:nvGrpSpPr>
        <p:grpSpPr>
          <a:xfrm>
            <a:off x="2515258" y="1117661"/>
            <a:ext cx="3662542" cy="925525"/>
            <a:chOff x="724558" y="1381525"/>
            <a:chExt cx="3662542" cy="925525"/>
          </a:xfrm>
        </p:grpSpPr>
        <p:sp>
          <p:nvSpPr>
            <p:cNvPr id="12" name="Google Shape;217;p30">
              <a:extLst>
                <a:ext uri="{FF2B5EF4-FFF2-40B4-BE49-F238E27FC236}">
                  <a16:creationId xmlns:a16="http://schemas.microsoft.com/office/drawing/2014/main" id="{FA5F48A8-6AEE-F033-CD92-607EC51E99B4}"/>
                </a:ext>
              </a:extLst>
            </p:cNvPr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8;p30">
              <a:extLst>
                <a:ext uri="{FF2B5EF4-FFF2-40B4-BE49-F238E27FC236}">
                  <a16:creationId xmlns:a16="http://schemas.microsoft.com/office/drawing/2014/main" id="{ED830BA3-F304-74C1-A822-EBADA14108D2}"/>
                </a:ext>
              </a:extLst>
            </p:cNvPr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Oscilan y se encarecen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14" name="Google Shape;219;p30">
              <a:extLst>
                <a:ext uri="{FF2B5EF4-FFF2-40B4-BE49-F238E27FC236}">
                  <a16:creationId xmlns:a16="http://schemas.microsoft.com/office/drawing/2014/main" id="{6722DCE8-D28B-83B7-644C-AC357C830530}"/>
                </a:ext>
              </a:extLst>
            </p:cNvPr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Los medicamentos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15" name="Google Shape;220;p30">
              <a:extLst>
                <a:ext uri="{FF2B5EF4-FFF2-40B4-BE49-F238E27FC236}">
                  <a16:creationId xmlns:a16="http://schemas.microsoft.com/office/drawing/2014/main" id="{81910182-A6FB-E93C-4283-7C7E586B6FB6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E1BA905-B790-717D-A602-6E2FDBB85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193" y="2143146"/>
            <a:ext cx="3448829" cy="26003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402F99-08EA-D71A-73CE-AA9FB7A79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0150" y="2155972"/>
            <a:ext cx="2881141" cy="260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42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A -&gt;  </a:t>
            </a:r>
            <a:r>
              <a:rPr lang="es-ES" dirty="0"/>
              <a:t>- distancia este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11" name="Google Shape;216;p30">
            <a:extLst>
              <a:ext uri="{FF2B5EF4-FFF2-40B4-BE49-F238E27FC236}">
                <a16:creationId xmlns:a16="http://schemas.microsoft.com/office/drawing/2014/main" id="{75E06DBD-D26B-2F3D-8F12-A256F93ABEE9}"/>
              </a:ext>
            </a:extLst>
          </p:cNvPr>
          <p:cNvGrpSpPr/>
          <p:nvPr/>
        </p:nvGrpSpPr>
        <p:grpSpPr>
          <a:xfrm>
            <a:off x="1870971" y="1230880"/>
            <a:ext cx="4885667" cy="925525"/>
            <a:chOff x="724558" y="1381525"/>
            <a:chExt cx="3662542" cy="925525"/>
          </a:xfrm>
        </p:grpSpPr>
        <p:sp>
          <p:nvSpPr>
            <p:cNvPr id="12" name="Google Shape;217;p30">
              <a:extLst>
                <a:ext uri="{FF2B5EF4-FFF2-40B4-BE49-F238E27FC236}">
                  <a16:creationId xmlns:a16="http://schemas.microsoft.com/office/drawing/2014/main" id="{FA5F48A8-6AEE-F033-CD92-607EC51E99B4}"/>
                </a:ext>
              </a:extLst>
            </p:cNvPr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8;p30">
              <a:extLst>
                <a:ext uri="{FF2B5EF4-FFF2-40B4-BE49-F238E27FC236}">
                  <a16:creationId xmlns:a16="http://schemas.microsoft.com/office/drawing/2014/main" id="{ED830BA3-F304-74C1-A822-EBADA14108D2}"/>
                </a:ext>
              </a:extLst>
            </p:cNvPr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 oscilación por ciudades es imperceptible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14" name="Google Shape;219;p30">
              <a:extLst>
                <a:ext uri="{FF2B5EF4-FFF2-40B4-BE49-F238E27FC236}">
                  <a16:creationId xmlns:a16="http://schemas.microsoft.com/office/drawing/2014/main" id="{6722DCE8-D28B-83B7-644C-AC357C830530}"/>
                </a:ext>
              </a:extLst>
            </p:cNvPr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Para los medicamentos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15" name="Google Shape;220;p30">
              <a:extLst>
                <a:ext uri="{FF2B5EF4-FFF2-40B4-BE49-F238E27FC236}">
                  <a16:creationId xmlns:a16="http://schemas.microsoft.com/office/drawing/2014/main" id="{81910182-A6FB-E93C-4283-7C7E586B6FB6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05FDFF5-6C50-BE9E-C2CC-14FBD3132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608" y="2369561"/>
            <a:ext cx="3120395" cy="235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902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10" name="Google Shape;177;p28">
            <a:extLst>
              <a:ext uri="{FF2B5EF4-FFF2-40B4-BE49-F238E27FC236}">
                <a16:creationId xmlns:a16="http://schemas.microsoft.com/office/drawing/2014/main" id="{D2C544D5-0191-F09A-97B2-E7508C4D5D79}"/>
              </a:ext>
            </a:extLst>
          </p:cNvPr>
          <p:cNvSpPr txBox="1"/>
          <p:nvPr/>
        </p:nvSpPr>
        <p:spPr>
          <a:xfrm>
            <a:off x="3675592" y="1676936"/>
            <a:ext cx="1792813" cy="144278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B</a:t>
            </a:r>
            <a:endParaRPr sz="6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7" name="Google Shape;216;p30">
            <a:extLst>
              <a:ext uri="{FF2B5EF4-FFF2-40B4-BE49-F238E27FC236}">
                <a16:creationId xmlns:a16="http://schemas.microsoft.com/office/drawing/2014/main" id="{544B5330-A3CF-6958-AD3B-D69175E58479}"/>
              </a:ext>
            </a:extLst>
          </p:cNvPr>
          <p:cNvGrpSpPr/>
          <p:nvPr/>
        </p:nvGrpSpPr>
        <p:grpSpPr>
          <a:xfrm>
            <a:off x="824007" y="1710554"/>
            <a:ext cx="6854263" cy="2461073"/>
            <a:chOff x="824008" y="1683660"/>
            <a:chExt cx="3840901" cy="1890059"/>
          </a:xfrm>
        </p:grpSpPr>
        <p:sp>
          <p:nvSpPr>
            <p:cNvPr id="20" name="Google Shape;219;p30">
              <a:extLst>
                <a:ext uri="{FF2B5EF4-FFF2-40B4-BE49-F238E27FC236}">
                  <a16:creationId xmlns:a16="http://schemas.microsoft.com/office/drawing/2014/main" id="{04DC01D2-4FA5-0ED7-7201-EC34C23E2564}"/>
                </a:ext>
              </a:extLst>
            </p:cNvPr>
            <p:cNvSpPr txBox="1"/>
            <p:nvPr/>
          </p:nvSpPr>
          <p:spPr>
            <a:xfrm>
              <a:off x="1183608" y="2706243"/>
              <a:ext cx="3481301" cy="86747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1" name="Google Shape;220;p30">
              <a:extLst>
                <a:ext uri="{FF2B5EF4-FFF2-40B4-BE49-F238E27FC236}">
                  <a16:creationId xmlns:a16="http://schemas.microsoft.com/office/drawing/2014/main" id="{2C5154BC-DB7E-AD78-5616-72C2B9D1CCAE}"/>
                </a:ext>
              </a:extLst>
            </p:cNvPr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24;p45">
            <a:extLst>
              <a:ext uri="{FF2B5EF4-FFF2-40B4-BE49-F238E27FC236}">
                <a16:creationId xmlns:a16="http://schemas.microsoft.com/office/drawing/2014/main" id="{086655DF-C91E-B9E1-C77F-2FEC9FDBE360}"/>
              </a:ext>
            </a:extLst>
          </p:cNvPr>
          <p:cNvSpPr/>
          <p:nvPr/>
        </p:nvSpPr>
        <p:spPr>
          <a:xfrm>
            <a:off x="1536326" y="3119717"/>
            <a:ext cx="6071347" cy="9742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sz="32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+ pérdidas rusas =  - precios</a:t>
            </a:r>
          </a:p>
        </p:txBody>
      </p:sp>
    </p:spTree>
    <p:extLst>
      <p:ext uri="{BB962C8B-B14F-4D97-AF65-F5344CB8AC3E}">
        <p14:creationId xmlns:p14="http://schemas.microsoft.com/office/powerpoint/2010/main" val="1588553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3152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2"/>
                </a:solidFill>
              </a:rPr>
              <a:t>1 B -&gt;  </a:t>
            </a:r>
            <a:r>
              <a:rPr lang="es-ES" dirty="0"/>
              <a:t>+ pérdidas rusas =  - precios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724558" y="1381525"/>
            <a:ext cx="3662542" cy="925525"/>
            <a:chOff x="724558" y="1381525"/>
            <a:chExt cx="3662542" cy="925525"/>
          </a:xfrm>
        </p:grpSpPr>
        <p:sp>
          <p:nvSpPr>
            <p:cNvPr id="217" name="Google Shape;217;p30"/>
            <p:cNvSpPr/>
            <p:nvPr/>
          </p:nvSpPr>
          <p:spPr>
            <a:xfrm rot="-5400000">
              <a:off x="500158" y="1605950"/>
              <a:ext cx="925500" cy="476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1191800" y="17964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¿</a:t>
              </a:r>
              <a:r>
                <a:rPr lang="es-ES" dirty="0">
                  <a:solidFill>
                    <a:schemeClr val="lt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Punto bajo en general?</a:t>
              </a:r>
              <a:endParaRPr dirty="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9" name="Google Shape;219;p30"/>
            <p:cNvSpPr txBox="1"/>
            <p:nvPr/>
          </p:nvSpPr>
          <p:spPr>
            <a:xfrm>
              <a:off x="1191800" y="1381525"/>
              <a:ext cx="3195300" cy="51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Algo pasa en el mes 6</a:t>
              </a:r>
              <a:endParaRPr sz="1800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 rot="5400000">
              <a:off x="802258" y="1705410"/>
              <a:ext cx="321300" cy="2778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90635E5-6107-8F30-1D84-B7E0226A1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004960"/>
            <a:ext cx="3662540" cy="2761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F3B0D8-6922-292A-2071-97E004F32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808" y="2571750"/>
            <a:ext cx="2961617" cy="2204966"/>
          </a:xfrm>
          <a:prstGeom prst="rect">
            <a:avLst/>
          </a:prstGeom>
        </p:spPr>
      </p:pic>
      <p:sp>
        <p:nvSpPr>
          <p:cNvPr id="8" name="Google Shape;624;p45">
            <a:extLst>
              <a:ext uri="{FF2B5EF4-FFF2-40B4-BE49-F238E27FC236}">
                <a16:creationId xmlns:a16="http://schemas.microsoft.com/office/drawing/2014/main" id="{69574ED0-043F-5D55-EC4C-BA1A35052289}"/>
              </a:ext>
            </a:extLst>
          </p:cNvPr>
          <p:cNvSpPr/>
          <p:nvPr/>
        </p:nvSpPr>
        <p:spPr>
          <a:xfrm>
            <a:off x="5222499" y="1262255"/>
            <a:ext cx="2361542" cy="64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ES" dirty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Hipótesis 2 desmentida</a:t>
            </a:r>
            <a:endParaRPr lang="es-ES" sz="1400" dirty="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99149496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Breaking News Infographics by Slidesgo">
  <a:themeElements>
    <a:clrScheme name="Simple Light">
      <a:dk1>
        <a:srgbClr val="FFFFFF"/>
      </a:dk1>
      <a:lt1>
        <a:srgbClr val="081935"/>
      </a:lt1>
      <a:dk2>
        <a:srgbClr val="1A345C"/>
      </a:dk2>
      <a:lt2>
        <a:srgbClr val="FA162E"/>
      </a:lt2>
      <a:accent1>
        <a:srgbClr val="B91E36"/>
      </a:accent1>
      <a:accent2>
        <a:srgbClr val="FFA400"/>
      </a:accent2>
      <a:accent3>
        <a:srgbClr val="EAEAE9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436</Words>
  <Application>Microsoft Office PowerPoint</Application>
  <PresentationFormat>On-screen Show (16:9)</PresentationFormat>
  <Paragraphs>101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Poppins Light</vt:lpstr>
      <vt:lpstr>Poppins ExtraBold</vt:lpstr>
      <vt:lpstr>Arial</vt:lpstr>
      <vt:lpstr>Bebas Neue</vt:lpstr>
      <vt:lpstr>Poppins</vt:lpstr>
      <vt:lpstr>Poppins Black</vt:lpstr>
      <vt:lpstr>Modern Breaking News Infographics by Slidesgo</vt:lpstr>
      <vt:lpstr>EDA LA GUERRA DE UCRANIA</vt:lpstr>
      <vt:lpstr>Hipótesis</vt:lpstr>
      <vt:lpstr>Hipótesis</vt:lpstr>
      <vt:lpstr>1 A -&gt;  - distancia este =  - precios  </vt:lpstr>
      <vt:lpstr>1 A -&gt;  - distancia este =  - precios  </vt:lpstr>
      <vt:lpstr>1 A -&gt;  - distancia este =  - precios  </vt:lpstr>
      <vt:lpstr>1 A -&gt;  - distancia este =  - precios  </vt:lpstr>
      <vt:lpstr>Hipótesis</vt:lpstr>
      <vt:lpstr>1 B -&gt;  + pérdidas rusas =  - precios  </vt:lpstr>
      <vt:lpstr>1 B -&gt;  + pérdidas rusas =  - precios  </vt:lpstr>
      <vt:lpstr>Hipótesis</vt:lpstr>
      <vt:lpstr>1 C -&gt;  + refugiados =  - precios  </vt:lpstr>
      <vt:lpstr>Hipótesis</vt:lpstr>
      <vt:lpstr>2 -&gt;  + vehículos rusos =  - caídos rusos  </vt:lpstr>
      <vt:lpstr>2 -&gt;  + vehículos rusos =  - caídos rusos  </vt:lpstr>
      <vt:lpstr>2 -&gt;  + vehículos rusos =  - caídos rusos</vt:lpstr>
      <vt:lpstr>2 -&gt;  + vehículos rusos =  - caídos rusos</vt:lpstr>
      <vt:lpstr>Hipótesis</vt:lpstr>
      <vt:lpstr>3 -&gt;  + equipo soviético =  + capturas</vt:lpstr>
      <vt:lpstr>3 -&gt;  + equipo soviético =  + capturas</vt:lpstr>
      <vt:lpstr>Conclusiones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LA GUERRA DE UCRANIA</dc:title>
  <cp:lastModifiedBy>Perelló, Roger</cp:lastModifiedBy>
  <cp:revision>58</cp:revision>
  <dcterms:modified xsi:type="dcterms:W3CDTF">2022-12-14T17:35:36Z</dcterms:modified>
</cp:coreProperties>
</file>